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9823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428750"/>
            <a:ext cx="8001000" cy="2095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300" spc="0" u="none" cap="none">
                <a:solidFill>
                  <a:srgbClr val="6D28D9">
                    <a:alpha val="100000"/>
                  </a:srgbClr>
                </a:solidFill>
                <a:latin typeface="Calibri"/>
              </a:rPr>
              <a:t><![CDATA[GHID FAVBET ROMÂNIA]]></a:t>
            </a:r>
          </a:p>
          <a:p>
            <a:pPr algn="l" rtl="0" fontAlgn="base" marL="0" marR="0" indent="0" lvl="0">
              <a:lnSpc>
                <a:spcPct val="100000"/>
              </a:lnSpc>
              <a:spcBef>
                <a:spcPts val="0"/>
              </a:spcBef>
              <a:spcAft>
                <a:spcPts val="0"/>
              </a:spcAft>
            </a:pPr>
            <a:r>
              <a:rPr lang="en-US" b="1" strike="noStrike" sz="3400" spc="0" u="none" cap="none">
                <a:solidFill>
                  <a:srgbClr val="1B1430">
                    <a:alpha val="100000"/>
                  </a:srgbClr>
                </a:solidFill>
                <a:latin typeface="Calibri"/>
              </a:rPr>
              <a:t><![CDATA[Cote și marjă FavBet: analiza ofertei]]></a:t>
            </a:r>
          </a:p>
          <a:p>
            <a:pPr algn="l" rtl="0" fontAlgn="base" marL="0" marR="0" indent="0" lvl="0">
              <a:lnSpc>
                <a:spcPct val="100000"/>
              </a:lnSpc>
              <a:spcBef>
                <a:spcPts val="0"/>
              </a:spcBef>
              <a:spcAft>
                <a:spcPts val="0"/>
              </a:spcAft>
            </a:pPr>
            <a:r>
              <a:rPr lang="en-US" strike="noStrike" sz="1200" spc="0" u="none" cap="none">
                <a:solidFill>
                  <a:srgbClr val="5B5470">
                    <a:alpha val="100000"/>
                  </a:srgbClr>
                </a:solidFill>
                <a:latin typeface="Calibri"/>
              </a:rPr>
              <a:t><![CDATA[Andrei Popescu, editor pariuri · 21.04.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6D28D9">
                    <a:alpha val="100000"/>
                  </a:srgbClr>
                </a:solidFill>
                <a:latin typeface="Calibri"/>
              </a:rPr>
              <a:t><![CDATA[Nivelul marjei]]></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Marja FavBet este cea mai mică la fotbalul de top și la sporturile populare cu lichiditate mare, și mai ridicată la tenis, baschet și mai ales la sporturile de nișă, ca la majorit…]]></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Marja FavBet este cea mai mică la fotbalul de top și sporturile cu lichiditate mare, și mai ridicată la nișe și pariuri speciale; e tiparul firesc al industriei, nu un defect spe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6D28D9">
                    <a:alpha val="100000"/>
                  </a:srgbClr>
                </a:solidFill>
                <a:latin typeface="Calibri"/>
              </a:rPr>
              <a:t><![CDATA[Comparație cu piața]]></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Evenimente de top — aici diferențele sunt cele mai mici între operatori.]]></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Ligi minore — diferențele pot fi mai mari; merită comparat punctual.]]></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Sportul tău preferat — compară acolo unde pariezi efectiv.]]></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Față de Superbet, Betano și Unibet, FavBet oferă cote competitive la evenimentele de top, cu diferențe de câteva procente; compară pe sportul pe care pariezi efectiv, nu pe o med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6D28D9">
                    <a:alpha val="100000"/>
                  </a:srgbClr>
                </a:solidFill>
                <a:latin typeface="Calibri"/>
              </a:rPr>
              <a:t><![CDATA[Oferta de evenimente]]></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Numărul de piețe — câte tipuri de pariuri poți plasa pe un singur meci.]]></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Pariuri speciale — opțiuni suplimentare la evenimentele importante.]]></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Cote pe termen lung — câștigătoarea unei competiții, golgheterul sezonului.]]></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Oferta de evenimente — numărul de piețe și competiții — contează la fel de mult ca marja; FavBet oferă numeroase piețe la fotbalul de top, plus pariuri speciale și pe termen lu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6D28D9">
                    <a:alpha val="100000"/>
                  </a:srgbClr>
                </a:solidFill>
                <a:latin typeface="Calibri"/>
              </a:rPr>
              <a:t><![CDATA[Dinamica cotelor]]></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Informații noi — accidentări, suspendări, echipe de start.]]></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Volumul pariurilor — operatorul ajustează cotele pentru a-și echilibra expunerea.]]></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Evenimente live — goluri, eliminări și alte momente recalculează cotele instant.]]></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Cotele se mișcă în pre-meci (informații, volum de pariuri) și se recalculează instant în live; urmărirea acestor mișcări poate dezvălui valoare sau te poate ajuta să prinzi o cotă…]]></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6D28D9">
                    <a:alpha val="100000"/>
                  </a:srgbClr>
                </a:solidFill>
                <a:latin typeface="Calibri"/>
              </a:rPr>
              <a:t><![CDATA[Cum evaluezi cotele]]></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Calculează marja — adună inversele cotelor (1 împărțit la fiecare cotă) pentru toate rezultatele; cu cât suma e mai aproape de 100%, cu atât cota e mai corectă.]]></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Estimează probabilitatea reală — pe baza analizei tale a meciului.]]></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Caută valoarea — o cotă are valoare când o consideri mai mare decât probabilitatea reală sugerează.]]></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Compară operatorii — confirmă dacă cota FavBet este competitivă față de alți operatori.]]></a:t>
            </a:r>
          </a:p>
          <a:p>
            <a:pPr algn="l" rtl="0" fontAlgn="base" marL="190500" marR="0" indent="-142875" lvl="0">
              <a:lnSpc>
                <a:spcPct val="100000"/>
              </a:lnSpc>
              <a:spcBef>
                <a:spcPts val="0"/>
              </a:spcBef>
              <a:spcAft>
                <a:spcPts val="800"/>
              </a:spcAft>
            </a:pPr>
            <a:r>
              <a:rPr lang="en-US" strike="noStrike" sz="1500" spc="0" u="none" cap="none">
                <a:solidFill>
                  <a:srgbClr val="1B1430">
                    <a:alpha val="100000"/>
                  </a:srgbClr>
                </a:solidFill>
                <a:latin typeface="Calibri"/>
              </a:rPr>
              <a:t><![CDATA[•  Evaluează o cotă calculând marja (suma inverselor cotelor) și căutând valoare — cazuri în care cota e mai mare decât probabilitatea reală; compară operatorii și nu confunda o cotă…]]></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6D28D9">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524000"/>
            <a:ext cx="8001000" cy="2857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000" spc="0" u="none" cap="none">
                <a:solidFill>
                  <a:srgbClr val="1B1430">
                    <a:alpha val="100000"/>
                  </a:srgbClr>
                </a:solidFill>
                <a:latin typeface="Calibri"/>
              </a:rPr>
              <a:t><![CDATA[Full article:]]></a:t>
            </a:r>
          </a:p>
          <a:p>
            <a:pPr algn="l" rtl="0" fontAlgn="base" marL="0" marR="0" indent="0" lvl="0">
              <a:lnSpc>
                <a:spcPct val="100000"/>
              </a:lnSpc>
              <a:spcBef>
                <a:spcPts val="0"/>
              </a:spcBef>
              <a:spcAft>
                <a:spcPts val="0"/>
              </a:spcAft>
            </a:pPr>
            <a:r>
              <a:rPr lang="en-US" strike="noStrike" sz="1500" spc="0" u="none" cap="none">
                <a:solidFill>
                  <a:srgbClr val="6D28D9">
                    <a:alpha val="100000"/>
                  </a:srgbClr>
                </a:solidFill>
                <a:latin typeface="Calibri"/>
              </a:rPr>
              <a:t><![CDATA[https://fbet-ro.com/cote-marja-favbet]]></a:t>
            </a:r>
          </a:p>
          <a:p>
            <a:pPr algn="l" rtl="0" fontAlgn="base" marL="0" marR="0" indent="0" lvl="0">
              <a:lnSpc>
                <a:spcPct val="100000"/>
              </a:lnSpc>
              <a:spcBef>
                <a:spcPts val="0"/>
              </a:spcBef>
              <a:spcAft>
                <a:spcPts val="0"/>
              </a:spcAft>
            </a:pPr>
            <a:r>
              <a:rPr lang="en-US" strike="noStrike" sz="900" spc="0" u="none" cap="none">
                <a:solidFill>
                  <a:srgbClr val="5B5470">
                    <a:alpha val="100000"/>
                  </a:srgbClr>
                </a:solidFill>
                <a:latin typeface="Calibri"/>
              </a:rPr>
              <a:t><![CDATA[Recenzie independentă și informativă despre FavBet. Conținut cu scop de ghidare; jocurile de noroc implică riscuri. Doar pentru persoane de peste 18 ani (18+).]]></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Andrei Popescu, editor pariuri</dc:creator>
  <cp:lastModifiedBy>Unknown Creator</cp:lastModifiedBy>
  <dcterms:created xsi:type="dcterms:W3CDTF">2026-07-13T18:07:28Z</dcterms:created>
  <dcterms:modified xsi:type="dcterms:W3CDTF">2026-07-13T18:07:28Z</dcterms:modified>
  <dc:title>Cote FavBet 2026: marjă și oferta de piețe</dc:title>
  <dc:description>Cote FavBet 2026 — nivelul marjei, comparație cu concurența, oferta evenimentelor de top și a ligilor de nișă. Cât de avantajoase sunt cotele.</dc:description>
  <dc:subject>Cote și marjă FavBet: analiza ofertei</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